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notesMasterIdLst>
    <p:notesMasterId r:id="rId8"/>
  </p:notesMasterIdLst>
  <p:handoutMasterIdLst>
    <p:handoutMasterId r:id="rId9"/>
  </p:handoutMasterIdLst>
  <p:sldIdLst>
    <p:sldId id="269" r:id="rId2"/>
    <p:sldId id="263" r:id="rId3"/>
    <p:sldId id="257" r:id="rId4"/>
    <p:sldId id="258" r:id="rId5"/>
    <p:sldId id="261" r:id="rId6"/>
    <p:sldId id="268" r:id="rId7"/>
  </p:sldIdLst>
  <p:sldSz cx="12192000" cy="6858000"/>
  <p:notesSz cx="6794500" cy="9931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348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97" autoAdjust="0"/>
    <p:restoredTop sz="94660"/>
  </p:normalViewPr>
  <p:slideViewPr>
    <p:cSldViewPr snapToGrid="0">
      <p:cViewPr varScale="1">
        <p:scale>
          <a:sx n="90" d="100"/>
          <a:sy n="90" d="100"/>
        </p:scale>
        <p:origin x="-126" y="-15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50217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1573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02ABAC5F-238C-4D7E-B7D9-985854857741}" type="datetime8">
              <a:rPr lang="he-IL" smtClean="0"/>
              <a:t>25 אוגוסט 14</a:t>
            </a:fld>
            <a:endParaRPr lang="he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3850217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1573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E6F133F2-F840-4145-A285-31557ED3007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152131082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50217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73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C735939C-337E-4B53-AB16-C6997117F2E6}" type="datetime8">
              <a:rPr lang="he-IL" smtClean="0"/>
              <a:t>25 אוגוסט 14</a:t>
            </a:fld>
            <a:endParaRPr lang="he-I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50217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73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9EF612E7-062D-4B87-97E2-2943CD5CA97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065383092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3583CBF6-73D7-4604-95C9-F5AF0BB1B616}" type="datetime8">
              <a:rPr lang="he-IL" smtClean="0"/>
              <a:t>25 אוגוסט 14</a:t>
            </a:fld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612E7-062D-4B87-97E2-2943CD5CA97E}" type="slidenum">
              <a:rPr lang="he-IL" smtClean="0"/>
              <a:t>1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562283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3583CBF6-73D7-4604-95C9-F5AF0BB1B616}" type="datetime8">
              <a:rPr lang="he-IL" smtClean="0"/>
              <a:t>25 אוגוסט 14</a:t>
            </a:fld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612E7-062D-4B87-97E2-2943CD5CA97E}" type="slidenum">
              <a:rPr lang="he-IL" smtClean="0"/>
              <a:t>6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820535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alphaModFix amt="6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spc="3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 rot="16200000">
            <a:off x="11100336" y="695742"/>
            <a:ext cx="1299411" cy="365125"/>
          </a:xfrm>
        </p:spPr>
        <p:txBody>
          <a:bodyPr/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fld id="{D34E2C60-38BA-41D6-B3AA-955101552506}" type="datetime9">
              <a:rPr lang="he-IL" smtClean="0"/>
              <a:pPr/>
              <a:t>25 אוגוסט, 2014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 rot="16200000">
            <a:off x="9618447" y="3705643"/>
            <a:ext cx="4263189" cy="365125"/>
          </a:xfrm>
        </p:spPr>
        <p:txBody>
          <a:bodyPr/>
          <a:lstStyle>
            <a:lvl1pPr algn="ctr">
              <a:defRPr sz="1600">
                <a:solidFill>
                  <a:schemeClr val="tx1">
                    <a:lumMod val="95000"/>
                  </a:schemeClr>
                </a:solidFill>
              </a:defRPr>
            </a:lvl1pPr>
          </a:lstStyle>
          <a:p>
            <a:r>
              <a:rPr lang="he-IL" smtClean="0"/>
              <a:t>פרויקט רוזנבלום : דיור בר-השגה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DD04F-BDE8-4A29-8726-C070DC860453}" type="datetime9">
              <a:rPr lang="he-IL" smtClean="0"/>
              <a:t>25 אוגוסט, 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פרויקט רוזנבלום : דיור בר-השגה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42682-D506-476D-AB16-76D07C1DE6BF}" type="datetime9">
              <a:rPr lang="he-IL" smtClean="0"/>
              <a:t>25 אוגוסט, 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פרויקט רוזנבלום : דיור בר-השגה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Date Placeholder 7"/>
          <p:cNvSpPr>
            <a:spLocks noGrp="1"/>
          </p:cNvSpPr>
          <p:nvPr>
            <p:ph type="dt" sz="half" idx="10"/>
          </p:nvPr>
        </p:nvSpPr>
        <p:spPr>
          <a:xfrm rot="16200000">
            <a:off x="11100336" y="695742"/>
            <a:ext cx="1299411" cy="365125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D34E2C60-38BA-41D6-B3AA-955101552506}" type="datetime9">
              <a:rPr lang="he-IL" smtClean="0"/>
              <a:pPr/>
              <a:t>25 אוגוסט, 2014</a:t>
            </a:fld>
            <a:endParaRPr lang="en-US" dirty="0"/>
          </a:p>
        </p:txBody>
      </p:sp>
      <p:sp>
        <p:nvSpPr>
          <p:cNvPr id="13" name="Footer Placeholder 8"/>
          <p:cNvSpPr>
            <a:spLocks noGrp="1"/>
          </p:cNvSpPr>
          <p:nvPr>
            <p:ph type="ftr" sz="quarter" idx="11"/>
          </p:nvPr>
        </p:nvSpPr>
        <p:spPr>
          <a:xfrm rot="16200000">
            <a:off x="9618447" y="3705643"/>
            <a:ext cx="4263189" cy="365125"/>
          </a:xfrm>
        </p:spPr>
        <p:txBody>
          <a:bodyPr/>
          <a:lstStyle>
            <a:lvl1pPr algn="ctr">
              <a:defRPr sz="1600">
                <a:solidFill>
                  <a:schemeClr val="bg1"/>
                </a:solidFill>
              </a:defRPr>
            </a:lvl1pPr>
          </a:lstStyle>
          <a:p>
            <a:r>
              <a:rPr lang="he-IL" smtClean="0"/>
              <a:t>פרויקט רוזנבלום : דיור בר-השגה</a:t>
            </a:r>
            <a:endParaRPr lang="en-US" dirty="0"/>
          </a:p>
        </p:txBody>
      </p:sp>
      <p:sp>
        <p:nvSpPr>
          <p:cNvPr id="14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11292840" y="6172200"/>
            <a:ext cx="914400" cy="5937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 spc="3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F70C2-560D-480F-B934-49E3C11BB7DE}" type="datetime9">
              <a:rPr lang="he-IL" smtClean="0"/>
              <a:t>25 אוגוסט, 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פרויקט רוזנבלום : דיור בר-השגה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9160B-1BF8-4CB7-B8CF-59C853DE0A2C}" type="datetime9">
              <a:rPr lang="he-IL" smtClean="0"/>
              <a:t>25 אוגוסט, 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פרויקט רוזנבלום : דיור בר-השגה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0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EE499-03AC-4DBB-A5FD-17F63C660E33}" type="datetime9">
              <a:rPr lang="he-IL" smtClean="0"/>
              <a:t>25 אוגוסט, 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פרויקט רוזנבלום : דיור בר-השגה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CFE9E-4F9B-4A5B-B4C2-BF6C5D16F43D}" type="datetime9">
              <a:rPr lang="he-IL" smtClean="0"/>
              <a:t>25 אוגוסט, 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פרויקט רוזנבלום : דיור בר-השגה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F0A34-D40A-43F2-8DBB-B87CD5E04EA8}" type="datetime9">
              <a:rPr lang="he-IL" smtClean="0"/>
              <a:t>25 אוגוסט, 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פרויקט רוזנבלום : דיור בר-השגה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2800" b="1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AC37B-2C20-421F-81EA-64D768CF6EFF}" type="datetime9">
              <a:rPr lang="he-IL" smtClean="0"/>
              <a:t>25 אוגוסט, 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פרויקט רוזנבלום : דיור בר-השגה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400" baseline="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70785-8055-4C11-87E7-BD1212308053}" type="datetime9">
              <a:rPr lang="he-IL" smtClean="0"/>
              <a:t>25 אוגוסט, 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פרויקט רוזנבלום : דיור בר-השגה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294198"/>
            <a:ext cx="9692640" cy="1397124"/>
          </a:xfrm>
          <a:prstGeom prst="rect">
            <a:avLst/>
          </a:prstGeom>
        </p:spPr>
        <p:txBody>
          <a:bodyPr vert="horz" lIns="91440" tIns="27432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08D66D4F-CEA6-4764-B533-A02A56F4EEE1}" type="datetime9">
              <a:rPr lang="he-IL" smtClean="0"/>
              <a:t>25 אוגוסט, 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he-IL" smtClean="0"/>
              <a:t>פרויקט רוזנבלום : דיור בר-השגה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sz="4400" b="1" kern="1200" spc="-5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82880" indent="-182880" algn="r" defTabSz="914400" rtl="1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2000" kern="1200" spc="1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457200" indent="-182880" algn="r" defTabSz="914400" rtl="1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731520" indent="-182880" algn="r" defTabSz="914400" rtl="1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005840" indent="-182880" algn="r" defTabSz="914400" rtl="1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280160" indent="-182880" algn="r" defTabSz="914400" rtl="1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600000" indent="-228600" algn="r" defTabSz="914400" rtl="1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900000" indent="-228600" algn="r" defTabSz="914400" rtl="1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200000" indent="-228600" algn="r" defTabSz="914400" rtl="1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500000" indent="-228600" algn="r" defTabSz="914400" rtl="1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3.png"/><Relationship Id="rId7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87031">
            <a:off x="2461334" y="397128"/>
            <a:ext cx="3886438" cy="780214"/>
          </a:xfrm>
        </p:spPr>
        <p:txBody>
          <a:bodyPr wrap="square" anchor="t" anchorCtr="0">
            <a:spAutoFit/>
          </a:bodyPr>
          <a:lstStyle/>
          <a:p>
            <a:r>
              <a:rPr lang="he-IL" sz="5400" dirty="0" smtClean="0">
                <a:solidFill>
                  <a:srgbClr val="D34817"/>
                </a:solidFill>
                <a:latin typeface="FrankRuehl" panose="020E0503060101010101" pitchFamily="34" charset="-79"/>
                <a:cs typeface="FrankRuehl" panose="020E0503060101010101" pitchFamily="34" charset="-79"/>
              </a:rPr>
              <a:t>פרויקט רוזנבלום</a:t>
            </a:r>
            <a:endParaRPr lang="he-IL" sz="5400" dirty="0">
              <a:solidFill>
                <a:srgbClr val="D34817"/>
              </a:solidFill>
              <a:latin typeface="FrankRuehl" panose="020E0503060101010101" pitchFamily="34" charset="-79"/>
              <a:cs typeface="FrankRuehl" panose="020E0503060101010101" pitchFamily="34" charset="-79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7D561-30C0-4AD6-BD3E-7C11CF8F2A56}" type="datetime9">
              <a:rPr lang="he-IL" smtClean="0"/>
              <a:t>25 אוגוסט, 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פרויקט רוזנבלום : דיור בר-השגה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4FAB73BC-B049-4115-A692-8D63A059BFB8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 rot="258005">
            <a:off x="3140617" y="929939"/>
            <a:ext cx="2924969" cy="735586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algn="ctr" defTabSz="914400" rtl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None/>
            </a:pPr>
            <a:r>
              <a:rPr lang="he-IL" sz="4400" spc="30" dirty="0" smtClean="0">
                <a:solidFill>
                  <a:srgbClr val="D34817"/>
                </a:solidFill>
                <a:latin typeface="FrankRuehl" panose="020E0503060101010101" pitchFamily="34" charset="-79"/>
                <a:cs typeface="FrankRuehl" panose="020E0503060101010101" pitchFamily="34" charset="-79"/>
              </a:rPr>
              <a:t>פרויקט דיור</a:t>
            </a:r>
            <a:endParaRPr lang="he-IL" sz="4400" spc="30" dirty="0">
              <a:solidFill>
                <a:srgbClr val="D34817"/>
              </a:solidFill>
              <a:latin typeface="FrankRuehl" panose="020E0503060101010101" pitchFamily="34" charset="-79"/>
              <a:cs typeface="FrankRuehl" panose="020E0503060101010101" pitchFamily="34" charset="-79"/>
            </a:endParaRPr>
          </a:p>
        </p:txBody>
      </p:sp>
      <p:sp>
        <p:nvSpPr>
          <p:cNvPr id="8" name="Rectangle 7"/>
          <p:cNvSpPr/>
          <p:nvPr/>
        </p:nvSpPr>
        <p:spPr>
          <a:xfrm rot="16260000">
            <a:off x="1740685" y="2496261"/>
            <a:ext cx="3285328" cy="735586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defTabSz="914400" rtl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None/>
            </a:pPr>
            <a:r>
              <a:rPr lang="he-IL" sz="4400" spc="30" dirty="0" smtClean="0">
                <a:solidFill>
                  <a:srgbClr val="D34817"/>
                </a:solidFill>
                <a:latin typeface="FrankRuehl" panose="020E0503060101010101" pitchFamily="34" charset="-79"/>
                <a:cs typeface="FrankRuehl" panose="020E0503060101010101" pitchFamily="34" charset="-79"/>
              </a:rPr>
              <a:t>לצעירי כפר סבא</a:t>
            </a:r>
            <a:endParaRPr lang="he-IL" sz="4400" spc="30" dirty="0">
              <a:solidFill>
                <a:srgbClr val="D34817"/>
              </a:solidFill>
              <a:latin typeface="FrankRuehl" panose="020E0503060101010101" pitchFamily="34" charset="-79"/>
              <a:cs typeface="FrankRuehl" panose="020E05030601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593247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294198"/>
            <a:ext cx="9692640" cy="683264"/>
          </a:xfrm>
        </p:spPr>
        <p:txBody>
          <a:bodyPr anchor="t" anchorCtr="0">
            <a:spAutoFit/>
          </a:bodyPr>
          <a:lstStyle/>
          <a:p>
            <a:r>
              <a:rPr lang="he-IL" dirty="0" smtClean="0"/>
              <a:t>תיאור כללי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1872" y="977462"/>
            <a:ext cx="9692640" cy="5194738"/>
          </a:xfrm>
        </p:spPr>
        <p:txBody>
          <a:bodyPr>
            <a:normAutofit fontScale="92500" lnSpcReduction="20000"/>
          </a:bodyPr>
          <a:lstStyle/>
          <a:p>
            <a:r>
              <a:rPr lang="he-IL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פרויקט רוזנבלום  - פרויקט בינוי למגורים, המיועד לצעירים חסרי דיור תושבי העיר כפר סבא.</a:t>
            </a:r>
          </a:p>
          <a:p>
            <a:r>
              <a:rPr lang="he-IL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הקרקע – מגרש בשטח של כ- 2,800 מ"ר בשכונה 60, בבעלות העירייה וביעוד למגורים.</a:t>
            </a:r>
          </a:p>
          <a:p>
            <a:r>
              <a:rPr lang="he-IL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הבניין – </a:t>
            </a:r>
          </a:p>
          <a:p>
            <a:pPr lvl="1"/>
            <a:r>
              <a:rPr lang="he-IL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36 דירות אחידות כ- 97 מ"ר + 12 מ"ר מרפסת (6 דירות בשש קומות) להקצאה לזכאים במסגרת הגרלה;</a:t>
            </a:r>
          </a:p>
          <a:p>
            <a:pPr lvl="1"/>
            <a:r>
              <a:rPr lang="he-IL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5 דירות גג כ- 97 מ"ר +12 מ"ר מרפסת + 40 מ"ר גג (בקומות 7+8) מיועדות לשיווק בשוק החופשי;</a:t>
            </a:r>
          </a:p>
          <a:p>
            <a:pPr lvl="1"/>
            <a:r>
              <a:rPr lang="he-IL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2 דירות גן כ- 97 מ"ר + 60 מ"ר גינה (בקומת הקרקע) מיועדות לשיווק בשוק החופשי;</a:t>
            </a:r>
          </a:p>
          <a:p>
            <a:pPr lvl="1"/>
            <a:r>
              <a:rPr lang="he-IL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חניה (תקן 1:2, בקומת קרקע ובמרתף), מחסן דירתי 3 מ"ר (בקומת קרקע ובמרתף);</a:t>
            </a:r>
          </a:p>
          <a:p>
            <a:pPr lvl="1"/>
            <a:r>
              <a:rPr lang="he-IL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שטחים ציבוריים לדיירי הבניין (לובי, חדר דיירים, חדרי שירות וכדומה).</a:t>
            </a:r>
          </a:p>
          <a:p>
            <a:r>
              <a:rPr lang="he-IL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ההגרלה –</a:t>
            </a:r>
          </a:p>
          <a:p>
            <a:pPr lvl="1"/>
            <a:r>
              <a:rPr lang="he-IL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הדירות האחידות מיועדות למכירה בהגרלה לתושבי כפר עפ"י קריטריונים שנקבעו;</a:t>
            </a:r>
          </a:p>
          <a:p>
            <a:pPr lvl="1"/>
            <a:r>
              <a:rPr lang="he-IL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מחיר המכירה לזוכים בהגרלה צפוי להיות נמוך ממחיר השוק (כ- 10%).</a:t>
            </a:r>
          </a:p>
          <a:p>
            <a:r>
              <a:rPr lang="he-IL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המכרז –</a:t>
            </a:r>
          </a:p>
          <a:p>
            <a:pPr lvl="1"/>
            <a:r>
              <a:rPr lang="he-IL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הקרקע תשווק במכרז קבלנים, לקבלן בעל ההצעה הטובה ביותר שיעמוד בתנאי הסף;</a:t>
            </a:r>
          </a:p>
          <a:p>
            <a:pPr lvl="1"/>
            <a:r>
              <a:rPr lang="he-IL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הקבלן יקבל זכויות בקרקע, היתר בנייה תקף ורשימת דיירים לדירות </a:t>
            </a:r>
            <a:r>
              <a:rPr lang="he-IL" dirty="0">
                <a:solidFill>
                  <a:schemeClr val="tx1">
                    <a:lumMod val="95000"/>
                    <a:lumOff val="5000"/>
                  </a:schemeClr>
                </a:solidFill>
              </a:rPr>
              <a:t>האחידות (</a:t>
            </a:r>
            <a:r>
              <a:rPr lang="he-IL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זוכים ורשימת המתנה);</a:t>
            </a:r>
          </a:p>
          <a:p>
            <a:pPr lvl="1"/>
            <a:r>
              <a:rPr lang="he-IL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הקבלן ישלם עבור הזכויות בקרקע וההיתר ועבור הזכות למכור את יתרת הדירות.</a:t>
            </a:r>
          </a:p>
          <a:p>
            <a:r>
              <a:rPr lang="he-IL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ניהול – ניהול הפרויקט יעשה ע"י החברה הכלכלית.</a:t>
            </a:r>
          </a:p>
          <a:p>
            <a:endParaRPr lang="he-IL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16200000">
            <a:off x="10797542" y="998537"/>
            <a:ext cx="1904999" cy="365125"/>
          </a:xfrm>
        </p:spPr>
        <p:txBody>
          <a:bodyPr/>
          <a:lstStyle/>
          <a:p>
            <a:fld id="{FD7F24E7-64C0-4546-8220-7831E9987E27}" type="datetime9">
              <a:rPr lang="he-IL" smtClean="0"/>
              <a:t>25 אוגוסט, 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16200000">
            <a:off x="9959341" y="4046537"/>
            <a:ext cx="3581400" cy="365125"/>
          </a:xfrm>
        </p:spPr>
        <p:txBody>
          <a:bodyPr/>
          <a:lstStyle/>
          <a:p>
            <a:r>
              <a:rPr lang="he-IL" dirty="0" smtClean="0"/>
              <a:t>פרויקט רוזנבלום : דיור בר-השגה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292840" y="6172200"/>
            <a:ext cx="914400" cy="593725"/>
          </a:xfrm>
        </p:spPr>
        <p:txBody>
          <a:bodyPr>
            <a:normAutofit lnSpcReduction="10000"/>
          </a:bodyPr>
          <a:lstStyle/>
          <a:p>
            <a:fld id="{4FAB73BC-B049-4115-A692-8D63A059BFB8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2069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square" anchor="t" anchorCtr="0">
            <a:spAutoFit/>
          </a:bodyPr>
          <a:lstStyle/>
          <a:p>
            <a:r>
              <a:rPr lang="he-IL" smtClean="0"/>
              <a:t>מיקום ומבנה</a:t>
            </a:r>
            <a:endParaRPr lang="he-IL" dirty="0"/>
          </a:p>
        </p:txBody>
      </p:sp>
      <p:pic>
        <p:nvPicPr>
          <p:cNvPr id="69" name="Content Placeholder 68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24626" y="3602921"/>
            <a:ext cx="6139953" cy="2847283"/>
          </a:xfrm>
          <a:ln w="12700">
            <a:solidFill>
              <a:schemeClr val="accent1"/>
            </a:solidFill>
          </a:ln>
        </p:spPr>
      </p:pic>
      <p:grpSp>
        <p:nvGrpSpPr>
          <p:cNvPr id="10" name="Group 9"/>
          <p:cNvGrpSpPr/>
          <p:nvPr/>
        </p:nvGrpSpPr>
        <p:grpSpPr>
          <a:xfrm>
            <a:off x="983950" y="4276191"/>
            <a:ext cx="2470238" cy="2174013"/>
            <a:chOff x="791592" y="1185819"/>
            <a:chExt cx="2808000" cy="2700000"/>
          </a:xfrm>
        </p:grpSpPr>
        <p:pic>
          <p:nvPicPr>
            <p:cNvPr id="8" name="Picture 2" descr="H:\פרויקטים בעבודה\חברה כלכלית כפר סבא\בניין מגורים\חומר רקע ומידע\תצ''א\1.jpg"/>
            <p:cNvPicPr>
              <a:picLocks noChangeAspect="1" noChangeArrowheads="1"/>
            </p:cNvPicPr>
            <p:nvPr/>
          </p:nvPicPr>
          <p:blipFill rotWithShape="1">
            <a:blip r:embed="rId3" cstate="screen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99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791592" y="1185819"/>
              <a:ext cx="2808000" cy="2700000"/>
            </a:xfrm>
            <a:prstGeom prst="rect">
              <a:avLst/>
            </a:prstGeom>
            <a:noFill/>
            <a:ln w="12700">
              <a:solidFill>
                <a:schemeClr val="accent1"/>
              </a:solidFill>
            </a:ln>
          </p:spPr>
        </p:pic>
        <p:sp>
          <p:nvSpPr>
            <p:cNvPr id="9" name="צורה חופשית 11"/>
            <p:cNvSpPr/>
            <p:nvPr/>
          </p:nvSpPr>
          <p:spPr>
            <a:xfrm>
              <a:off x="1512358" y="2452701"/>
              <a:ext cx="724897" cy="730372"/>
            </a:xfrm>
            <a:custGeom>
              <a:avLst/>
              <a:gdLst>
                <a:gd name="connsiteX0" fmla="*/ 0 w 907339"/>
                <a:gd name="connsiteY0" fmla="*/ 448374 h 822607"/>
                <a:gd name="connsiteX1" fmla="*/ 423660 w 907339"/>
                <a:gd name="connsiteY1" fmla="*/ 822607 h 822607"/>
                <a:gd name="connsiteX2" fmla="*/ 907339 w 907339"/>
                <a:gd name="connsiteY2" fmla="*/ 328337 h 822607"/>
                <a:gd name="connsiteX3" fmla="*/ 600185 w 907339"/>
                <a:gd name="connsiteY3" fmla="*/ 35305 h 822607"/>
                <a:gd name="connsiteX4" fmla="*/ 557819 w 907339"/>
                <a:gd name="connsiteY4" fmla="*/ 14122 h 822607"/>
                <a:gd name="connsiteX5" fmla="*/ 533106 w 907339"/>
                <a:gd name="connsiteY5" fmla="*/ 10592 h 822607"/>
                <a:gd name="connsiteX6" fmla="*/ 504862 w 907339"/>
                <a:gd name="connsiteY6" fmla="*/ 0 h 822607"/>
                <a:gd name="connsiteX7" fmla="*/ 469557 w 907339"/>
                <a:gd name="connsiteY7" fmla="*/ 7061 h 822607"/>
                <a:gd name="connsiteX8" fmla="*/ 441313 w 907339"/>
                <a:gd name="connsiteY8" fmla="*/ 10592 h 822607"/>
                <a:gd name="connsiteX9" fmla="*/ 398947 w 907339"/>
                <a:gd name="connsiteY9" fmla="*/ 24714 h 822607"/>
                <a:gd name="connsiteX10" fmla="*/ 345989 w 907339"/>
                <a:gd name="connsiteY10" fmla="*/ 63549 h 822607"/>
                <a:gd name="connsiteX11" fmla="*/ 0 w 907339"/>
                <a:gd name="connsiteY11" fmla="*/ 448374 h 822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07339" h="822607">
                  <a:moveTo>
                    <a:pt x="0" y="448374"/>
                  </a:moveTo>
                  <a:lnTo>
                    <a:pt x="423660" y="822607"/>
                  </a:lnTo>
                  <a:lnTo>
                    <a:pt x="907339" y="328337"/>
                  </a:lnTo>
                  <a:lnTo>
                    <a:pt x="600185" y="35305"/>
                  </a:lnTo>
                  <a:lnTo>
                    <a:pt x="557819" y="14122"/>
                  </a:lnTo>
                  <a:lnTo>
                    <a:pt x="533106" y="10592"/>
                  </a:lnTo>
                  <a:lnTo>
                    <a:pt x="504862" y="0"/>
                  </a:lnTo>
                  <a:lnTo>
                    <a:pt x="469557" y="7061"/>
                  </a:lnTo>
                  <a:lnTo>
                    <a:pt x="441313" y="10592"/>
                  </a:lnTo>
                  <a:lnTo>
                    <a:pt x="398947" y="24714"/>
                  </a:lnTo>
                  <a:lnTo>
                    <a:pt x="345989" y="63549"/>
                  </a:lnTo>
                  <a:lnTo>
                    <a:pt x="0" y="448374"/>
                  </a:lnTo>
                  <a:close/>
                </a:path>
              </a:pathLst>
            </a:custGeom>
            <a:solidFill>
              <a:srgbClr val="FF0000">
                <a:alpha val="46000"/>
              </a:srgbClr>
            </a:solidFill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</p:grpSp>
      <p:pic>
        <p:nvPicPr>
          <p:cNvPr id="12" name="Picture 2" descr="H:\פרויקטים בעבודה\חברה כלכלית כפר סבא\בניין מגורים\מודל\מבטים\2013.06.16-VRAY\A.jpg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072643" y="758921"/>
            <a:ext cx="3996000" cy="2844000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</p:pic>
      <p:sp>
        <p:nvSpPr>
          <p:cNvPr id="72" name="Date Placeholder 71"/>
          <p:cNvSpPr>
            <a:spLocks noGrp="1"/>
          </p:cNvSpPr>
          <p:nvPr>
            <p:ph type="dt" sz="half" idx="10"/>
          </p:nvPr>
        </p:nvSpPr>
        <p:spPr>
          <a:xfrm rot="16200000">
            <a:off x="10797542" y="998537"/>
            <a:ext cx="1904999" cy="365125"/>
          </a:xfrm>
        </p:spPr>
        <p:txBody>
          <a:bodyPr/>
          <a:lstStyle/>
          <a:p>
            <a:fld id="{A43105F7-0A05-44EC-8203-E852A2B457FA}" type="datetime9">
              <a:rPr lang="he-IL" smtClean="0"/>
              <a:t>25 אוגוסט, 2014</a:t>
            </a:fld>
            <a:endParaRPr lang="en-US" dirty="0"/>
          </a:p>
        </p:txBody>
      </p:sp>
      <p:sp>
        <p:nvSpPr>
          <p:cNvPr id="73" name="Footer Placeholder 72"/>
          <p:cNvSpPr>
            <a:spLocks noGrp="1"/>
          </p:cNvSpPr>
          <p:nvPr>
            <p:ph type="ftr" sz="quarter" idx="11"/>
          </p:nvPr>
        </p:nvSpPr>
        <p:spPr>
          <a:xfrm rot="16200000">
            <a:off x="9959341" y="4046537"/>
            <a:ext cx="3581400" cy="365125"/>
          </a:xfrm>
        </p:spPr>
        <p:txBody>
          <a:bodyPr/>
          <a:lstStyle/>
          <a:p>
            <a:r>
              <a:rPr lang="he-IL" smtClean="0"/>
              <a:t>פרויקט רוזנבלום : דיור בר-השגה</a:t>
            </a:r>
            <a:endParaRPr lang="en-US" dirty="0"/>
          </a:p>
        </p:txBody>
      </p:sp>
      <p:sp>
        <p:nvSpPr>
          <p:cNvPr id="74" name="Slide Number Placeholder 73"/>
          <p:cNvSpPr>
            <a:spLocks noGrp="1"/>
          </p:cNvSpPr>
          <p:nvPr>
            <p:ph type="sldNum" sz="quarter" idx="12"/>
          </p:nvPr>
        </p:nvSpPr>
        <p:spPr>
          <a:xfrm>
            <a:off x="11292840" y="6172200"/>
            <a:ext cx="914400" cy="593725"/>
          </a:xfrm>
        </p:spPr>
        <p:txBody>
          <a:bodyPr>
            <a:normAutofit lnSpcReduction="10000"/>
          </a:bodyPr>
          <a:lstStyle/>
          <a:p>
            <a:fld id="{4FAB73BC-B049-4115-A692-8D63A059BFB8}" type="slidenum">
              <a:rPr lang="en-US" smtClean="0"/>
              <a:t>3</a:t>
            </a:fld>
            <a:endParaRPr lang="en-US" dirty="0"/>
          </a:p>
        </p:txBody>
      </p:sp>
      <p:grpSp>
        <p:nvGrpSpPr>
          <p:cNvPr id="77" name="Group 76"/>
          <p:cNvGrpSpPr/>
          <p:nvPr/>
        </p:nvGrpSpPr>
        <p:grpSpPr>
          <a:xfrm>
            <a:off x="983950" y="1230125"/>
            <a:ext cx="4573759" cy="3562984"/>
            <a:chOff x="996862" y="937348"/>
            <a:chExt cx="4573759" cy="3562984"/>
          </a:xfrm>
        </p:grpSpPr>
        <p:pic>
          <p:nvPicPr>
            <p:cNvPr id="75" name="Picture 74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96862" y="937348"/>
              <a:ext cx="4573759" cy="3562984"/>
            </a:xfrm>
            <a:prstGeom prst="rect">
              <a:avLst/>
            </a:prstGeom>
            <a:ln w="12700">
              <a:solidFill>
                <a:schemeClr val="accent1"/>
              </a:solidFill>
            </a:ln>
          </p:spPr>
        </p:pic>
        <p:sp>
          <p:nvSpPr>
            <p:cNvPr id="76" name="צורה חופשית 11"/>
            <p:cNvSpPr/>
            <p:nvPr/>
          </p:nvSpPr>
          <p:spPr>
            <a:xfrm>
              <a:off x="3890963" y="3143250"/>
              <a:ext cx="358676" cy="381000"/>
            </a:xfrm>
            <a:custGeom>
              <a:avLst/>
              <a:gdLst>
                <a:gd name="connsiteX0" fmla="*/ 0 w 907339"/>
                <a:gd name="connsiteY0" fmla="*/ 448374 h 822607"/>
                <a:gd name="connsiteX1" fmla="*/ 423660 w 907339"/>
                <a:gd name="connsiteY1" fmla="*/ 822607 h 822607"/>
                <a:gd name="connsiteX2" fmla="*/ 907339 w 907339"/>
                <a:gd name="connsiteY2" fmla="*/ 328337 h 822607"/>
                <a:gd name="connsiteX3" fmla="*/ 600185 w 907339"/>
                <a:gd name="connsiteY3" fmla="*/ 35305 h 822607"/>
                <a:gd name="connsiteX4" fmla="*/ 557819 w 907339"/>
                <a:gd name="connsiteY4" fmla="*/ 14122 h 822607"/>
                <a:gd name="connsiteX5" fmla="*/ 533106 w 907339"/>
                <a:gd name="connsiteY5" fmla="*/ 10592 h 822607"/>
                <a:gd name="connsiteX6" fmla="*/ 504862 w 907339"/>
                <a:gd name="connsiteY6" fmla="*/ 0 h 822607"/>
                <a:gd name="connsiteX7" fmla="*/ 469557 w 907339"/>
                <a:gd name="connsiteY7" fmla="*/ 7061 h 822607"/>
                <a:gd name="connsiteX8" fmla="*/ 441313 w 907339"/>
                <a:gd name="connsiteY8" fmla="*/ 10592 h 822607"/>
                <a:gd name="connsiteX9" fmla="*/ 398947 w 907339"/>
                <a:gd name="connsiteY9" fmla="*/ 24714 h 822607"/>
                <a:gd name="connsiteX10" fmla="*/ 345989 w 907339"/>
                <a:gd name="connsiteY10" fmla="*/ 63549 h 822607"/>
                <a:gd name="connsiteX11" fmla="*/ 0 w 907339"/>
                <a:gd name="connsiteY11" fmla="*/ 448374 h 822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07339" h="822607">
                  <a:moveTo>
                    <a:pt x="0" y="448374"/>
                  </a:moveTo>
                  <a:lnTo>
                    <a:pt x="423660" y="822607"/>
                  </a:lnTo>
                  <a:lnTo>
                    <a:pt x="907339" y="328337"/>
                  </a:lnTo>
                  <a:lnTo>
                    <a:pt x="600185" y="35305"/>
                  </a:lnTo>
                  <a:lnTo>
                    <a:pt x="557819" y="14122"/>
                  </a:lnTo>
                  <a:lnTo>
                    <a:pt x="533106" y="10592"/>
                  </a:lnTo>
                  <a:lnTo>
                    <a:pt x="504862" y="0"/>
                  </a:lnTo>
                  <a:lnTo>
                    <a:pt x="469557" y="7061"/>
                  </a:lnTo>
                  <a:lnTo>
                    <a:pt x="441313" y="10592"/>
                  </a:lnTo>
                  <a:lnTo>
                    <a:pt x="398947" y="24714"/>
                  </a:lnTo>
                  <a:lnTo>
                    <a:pt x="345989" y="63549"/>
                  </a:lnTo>
                  <a:lnTo>
                    <a:pt x="0" y="448374"/>
                  </a:lnTo>
                  <a:close/>
                </a:path>
              </a:pathLst>
            </a:custGeom>
            <a:solidFill>
              <a:srgbClr val="FF0000">
                <a:alpha val="46000"/>
              </a:srgbClr>
            </a:solidFill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</p:grpSp>
      <p:pic>
        <p:nvPicPr>
          <p:cNvPr id="14" name="Picture 2" descr="H:\פרויקטים בעבודה\חברה כלכלית כפר סבא\בניין מגורים\חומר רקע ומידע\תב''ע\כס-60-1-א\נספח בינוי-א-כס-60-1-א.jpg"/>
          <p:cNvPicPr>
            <a:picLocks noChangeAspect="1" noChangeArrowheads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754556" y="4620127"/>
            <a:ext cx="2195403" cy="1848936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</p:pic>
      <p:pic>
        <p:nvPicPr>
          <p:cNvPr id="15" name="תמונה 1" descr="012.jpg"/>
          <p:cNvPicPr>
            <a:picLocks noGrp="1" noChangeAspect="1"/>
          </p:cNvPicPr>
          <p:nvPr isPhoto="1"/>
        </p:nvPicPr>
        <p:blipFill rotWithShape="1">
          <a:blip r:embed="rId8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84000" y="1015999"/>
            <a:ext cx="1888643" cy="2586921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602897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294198"/>
            <a:ext cx="9692640" cy="683264"/>
          </a:xfrm>
        </p:spPr>
        <p:txBody>
          <a:bodyPr anchor="t" anchorCtr="0">
            <a:spAutoFit/>
          </a:bodyPr>
          <a:lstStyle/>
          <a:p>
            <a:r>
              <a:rPr lang="he-IL" dirty="0" smtClean="0"/>
              <a:t>קריטריונים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3168" y="989654"/>
            <a:ext cx="9808464" cy="5194738"/>
          </a:xfrm>
        </p:spPr>
        <p:txBody>
          <a:bodyPr>
            <a:normAutofit fontScale="85000" lnSpcReduction="10000"/>
          </a:bodyPr>
          <a:lstStyle/>
          <a:p>
            <a:pPr indent="-180000">
              <a:lnSpc>
                <a:spcPct val="150000"/>
              </a:lnSpc>
            </a:pPr>
            <a:r>
              <a:rPr lang="he-IL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קבוצת זכאות –</a:t>
            </a:r>
          </a:p>
          <a:p>
            <a:pPr lvl="1" indent="-180000">
              <a:lnSpc>
                <a:spcPct val="150000"/>
              </a:lnSpc>
            </a:pPr>
            <a:r>
              <a:rPr lang="he-IL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משקי בית: 80% מהדירות (לרבות </a:t>
            </a:r>
            <a:r>
              <a:rPr lang="he-IL" dirty="0">
                <a:solidFill>
                  <a:schemeClr val="tx1">
                    <a:lumMod val="95000"/>
                    <a:lumOff val="5000"/>
                  </a:schemeClr>
                </a:solidFill>
              </a:rPr>
              <a:t>ידועים בציבור והורים </a:t>
            </a:r>
            <a:r>
              <a:rPr lang="he-IL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יחידנים</a:t>
            </a:r>
            <a:r>
              <a:rPr lang="he-IL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עם ילדים);</a:t>
            </a:r>
          </a:p>
          <a:p>
            <a:pPr lvl="1" indent="-180000">
              <a:lnSpc>
                <a:spcPct val="150000"/>
              </a:lnSpc>
            </a:pPr>
            <a:r>
              <a:rPr lang="he-IL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יחידים: 20% מהדירות (לרבות גרוש או אלמן ללא ילדים);</a:t>
            </a:r>
          </a:p>
          <a:p>
            <a:pPr lvl="1" indent="-180000">
              <a:lnSpc>
                <a:spcPct val="150000"/>
              </a:lnSpc>
            </a:pPr>
            <a:r>
              <a:rPr lang="he-IL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עפ"י הקריטריונים הנהוגים במשרד השיכון (נוסה בעיריות ת"א, </a:t>
            </a:r>
            <a:r>
              <a:rPr lang="he-IL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רשל"צ</a:t>
            </a:r>
            <a:r>
              <a:rPr lang="he-IL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וכדומה).</a:t>
            </a:r>
          </a:p>
          <a:p>
            <a:pPr indent="-180000">
              <a:lnSpc>
                <a:spcPct val="150000"/>
              </a:lnSpc>
            </a:pPr>
            <a:r>
              <a:rPr lang="he-IL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תנאי זכאות –</a:t>
            </a:r>
          </a:p>
          <a:p>
            <a:pPr lvl="1" indent="-180000">
              <a:lnSpc>
                <a:spcPct val="150000"/>
              </a:lnSpc>
            </a:pPr>
            <a:r>
              <a:rPr lang="he-IL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מחוסרי דיור: הצגת תעודת זכאות של משרד השיכון (באחריות המועמד);</a:t>
            </a:r>
          </a:p>
          <a:p>
            <a:pPr lvl="1" indent="-180000">
              <a:lnSpc>
                <a:spcPct val="150000"/>
              </a:lnSpc>
            </a:pPr>
            <a:r>
              <a:rPr lang="he-IL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תושבי כפר סבא: המועמד תושב העיר שנתיים לפחות (עפ"י מרשם האוכלוסין או רישום במחלקת הגבייה או תצהיר על מגורים של המועמד והורה או בעל הדירה שהוא תושב כפר סבא) </a:t>
            </a:r>
            <a:r>
              <a:rPr lang="he-IL" u="sng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או</a:t>
            </a:r>
            <a:r>
              <a:rPr lang="he-IL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המועמד הוא בן של תושב העיר עשר שנים לפחות והתגורר בעיר ארבע שנים לפחות מתוך העשר האחרונות (עפ"י תצהיר </a:t>
            </a:r>
            <a:r>
              <a:rPr lang="he-IL" dirty="0">
                <a:solidFill>
                  <a:schemeClr val="tx1">
                    <a:lumMod val="95000"/>
                    <a:lumOff val="5000"/>
                  </a:schemeClr>
                </a:solidFill>
              </a:rPr>
              <a:t>על מגורים בפועל של המועמד </a:t>
            </a:r>
            <a:r>
              <a:rPr lang="he-IL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ושל ההורה);</a:t>
            </a:r>
          </a:p>
          <a:p>
            <a:pPr lvl="1" indent="-180000">
              <a:lnSpc>
                <a:spcPct val="150000"/>
              </a:lnSpc>
            </a:pPr>
            <a:r>
              <a:rPr lang="he-IL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טווח גילאים</a:t>
            </a:r>
            <a:r>
              <a:rPr lang="he-IL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: המועמד </a:t>
            </a:r>
            <a:r>
              <a:rPr lang="he-IL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הוא בן 25 </a:t>
            </a:r>
            <a:r>
              <a:rPr lang="he-IL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עד </a:t>
            </a:r>
            <a:r>
              <a:rPr lang="he-IL">
                <a:solidFill>
                  <a:schemeClr val="tx1">
                    <a:lumMod val="95000"/>
                    <a:lumOff val="5000"/>
                  </a:schemeClr>
                </a:solidFill>
              </a:rPr>
              <a:t>45 (במשקי בית לפחות אחד מהם);</a:t>
            </a:r>
            <a:endParaRPr lang="he-IL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lvl="1" indent="-180000">
              <a:lnSpc>
                <a:spcPct val="150000"/>
              </a:lnSpc>
            </a:pPr>
            <a:r>
              <a:rPr lang="he-IL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מיצוי כושר השתכרות: בשלוש השנים האחרונות המועמד עבד 24 חודשים לפחות ומתוכם 12 חודשים לפחות במשרה מלאה וברציפות (יצורפו מסמכים ותצהיר לבדיקת רו"ח הועדה).</a:t>
            </a:r>
            <a:endParaRPr lang="he-IL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16200000">
            <a:off x="10797542" y="998537"/>
            <a:ext cx="1904999" cy="365125"/>
          </a:xfrm>
        </p:spPr>
        <p:txBody>
          <a:bodyPr/>
          <a:lstStyle/>
          <a:p>
            <a:fld id="{00D174E6-ACB8-4BF9-9C49-451FDB4DF144}" type="datetime9">
              <a:rPr lang="he-IL" smtClean="0"/>
              <a:t>25 אוגוסט, 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16200000">
            <a:off x="9959341" y="4046537"/>
            <a:ext cx="3581400" cy="365125"/>
          </a:xfrm>
        </p:spPr>
        <p:txBody>
          <a:bodyPr/>
          <a:lstStyle/>
          <a:p>
            <a:r>
              <a:rPr lang="he-IL" smtClean="0"/>
              <a:t>פרויקט רוזנבלום : דיור בר-השגה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292840" y="6172200"/>
            <a:ext cx="914400" cy="593725"/>
          </a:xfrm>
        </p:spPr>
        <p:txBody>
          <a:bodyPr>
            <a:normAutofit lnSpcReduction="10000"/>
          </a:bodyPr>
          <a:lstStyle/>
          <a:p>
            <a:fld id="{4FAB73BC-B049-4115-A692-8D63A059BFB8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1143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294198"/>
            <a:ext cx="9692640" cy="683264"/>
          </a:xfrm>
        </p:spPr>
        <p:txBody>
          <a:bodyPr anchor="t" anchorCtr="0">
            <a:spAutoFit/>
          </a:bodyPr>
          <a:lstStyle/>
          <a:p>
            <a:r>
              <a:rPr lang="he-IL" dirty="0" smtClean="0"/>
              <a:t>נתונים כלכליים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1872" y="977462"/>
            <a:ext cx="9692640" cy="5202675"/>
          </a:xfrm>
        </p:spPr>
        <p:txBody>
          <a:bodyPr vert="horz" lIns="91440" tIns="45720" rIns="91440" bIns="45720" rtlCol="0">
            <a:normAutofit/>
          </a:bodyPr>
          <a:lstStyle/>
          <a:p>
            <a:pPr lvl="1" indent="-180000">
              <a:lnSpc>
                <a:spcPct val="150000"/>
              </a:lnSpc>
            </a:pPr>
            <a:r>
              <a:rPr lang="he-IL" dirty="0">
                <a:solidFill>
                  <a:schemeClr val="tx1">
                    <a:lumMod val="95000"/>
                    <a:lumOff val="5000"/>
                  </a:schemeClr>
                </a:solidFill>
              </a:rPr>
              <a:t>שטח המגרש כ- </a:t>
            </a:r>
            <a:r>
              <a:rPr lang="he-IL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2,800</a:t>
            </a:r>
            <a:r>
              <a:rPr lang="he-IL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מ"ר.</a:t>
            </a:r>
            <a:endParaRPr lang="he-IL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lvl="1" indent="-180000">
              <a:lnSpc>
                <a:spcPct val="150000"/>
              </a:lnSpc>
            </a:pPr>
            <a:r>
              <a:rPr lang="he-IL" dirty="0">
                <a:solidFill>
                  <a:schemeClr val="tx1">
                    <a:lumMod val="95000"/>
                    <a:lumOff val="5000"/>
                  </a:schemeClr>
                </a:solidFill>
              </a:rPr>
              <a:t>שטח הבנייה כ- </a:t>
            </a:r>
            <a:r>
              <a:rPr lang="he-IL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7,800</a:t>
            </a:r>
            <a:r>
              <a:rPr lang="he-IL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he-IL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מ"ר</a:t>
            </a:r>
            <a:r>
              <a:rPr lang="he-IL" dirty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</a:p>
          <a:p>
            <a:pPr lvl="1" indent="-180000">
              <a:lnSpc>
                <a:spcPct val="150000"/>
              </a:lnSpc>
            </a:pPr>
            <a:r>
              <a:rPr lang="he-IL" dirty="0">
                <a:solidFill>
                  <a:schemeClr val="tx1">
                    <a:lumMod val="95000"/>
                    <a:lumOff val="5000"/>
                  </a:schemeClr>
                </a:solidFill>
              </a:rPr>
              <a:t>שטח בנוי לדירה כ- </a:t>
            </a:r>
            <a:r>
              <a:rPr lang="he-IL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97</a:t>
            </a:r>
            <a:r>
              <a:rPr lang="he-IL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מ"ר + מרפסת 12 מ"ר + מחסן כ- 4 מ"ר + 2 חניות.</a:t>
            </a:r>
            <a:endParaRPr lang="he-IL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lvl="1" indent="-180000">
              <a:lnSpc>
                <a:spcPct val="150000"/>
              </a:lnSpc>
            </a:pPr>
            <a:r>
              <a:rPr lang="he-IL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מחיר </a:t>
            </a:r>
            <a:r>
              <a:rPr lang="he-IL" dirty="0">
                <a:solidFill>
                  <a:schemeClr val="tx1">
                    <a:lumMod val="95000"/>
                    <a:lumOff val="5000"/>
                  </a:schemeClr>
                </a:solidFill>
              </a:rPr>
              <a:t>דירת 4 חדרים בשכונה הירוקה כולל מע"מ כ- 1,730 </a:t>
            </a:r>
            <a:r>
              <a:rPr lang="he-IL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אש"ח</a:t>
            </a:r>
            <a:r>
              <a:rPr lang="he-IL" dirty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</a:p>
          <a:p>
            <a:pPr lvl="1" indent="-180000">
              <a:lnSpc>
                <a:spcPct val="150000"/>
              </a:lnSpc>
            </a:pPr>
            <a:r>
              <a:rPr lang="he-IL" dirty="0">
                <a:solidFill>
                  <a:schemeClr val="tx1">
                    <a:lumMod val="95000"/>
                    <a:lumOff val="5000"/>
                  </a:schemeClr>
                </a:solidFill>
              </a:rPr>
              <a:t>נקבעה הנחה </a:t>
            </a:r>
            <a:r>
              <a:rPr lang="he-IL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של כ- </a:t>
            </a:r>
            <a:r>
              <a:rPr lang="he-IL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10%</a:t>
            </a:r>
            <a:r>
              <a:rPr lang="he-IL" dirty="0">
                <a:solidFill>
                  <a:schemeClr val="tx1">
                    <a:lumMod val="95000"/>
                    <a:lumOff val="5000"/>
                  </a:schemeClr>
                </a:solidFill>
              </a:rPr>
              <a:t> למשתכן.</a:t>
            </a:r>
          </a:p>
          <a:p>
            <a:pPr lvl="1" indent="-180000">
              <a:lnSpc>
                <a:spcPct val="150000"/>
              </a:lnSpc>
            </a:pPr>
            <a:r>
              <a:rPr lang="he-IL" dirty="0">
                <a:solidFill>
                  <a:schemeClr val="tx1">
                    <a:lumMod val="95000"/>
                    <a:lumOff val="5000"/>
                  </a:schemeClr>
                </a:solidFill>
              </a:rPr>
              <a:t>המחיר כולל מע"מ והנחה למשתכן הינו כ- </a:t>
            </a:r>
            <a:r>
              <a:rPr lang="he-IL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1,560</a:t>
            </a:r>
            <a:r>
              <a:rPr lang="he-IL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he-IL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אש"ח</a:t>
            </a:r>
            <a:r>
              <a:rPr lang="he-IL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</a:p>
          <a:p>
            <a:pPr lvl="1" indent="-180000">
              <a:lnSpc>
                <a:spcPct val="150000"/>
              </a:lnSpc>
            </a:pPr>
            <a:r>
              <a:rPr lang="he-IL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[במידה ו"יוזמת לפיד" (פטור ממע"מ) תתקבל, יזכו הדירות האחידות בהנחה נוספת בשיעור המע"מ.]</a:t>
            </a:r>
            <a:endParaRPr lang="he-IL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lvl="1" indent="-180000">
              <a:lnSpc>
                <a:spcPct val="150000"/>
              </a:lnSpc>
            </a:pPr>
            <a:r>
              <a:rPr lang="he-IL" dirty="0">
                <a:solidFill>
                  <a:schemeClr val="tx1">
                    <a:lumMod val="95000"/>
                    <a:lumOff val="5000"/>
                  </a:schemeClr>
                </a:solidFill>
              </a:rPr>
              <a:t>מחיר דירת </a:t>
            </a:r>
            <a:r>
              <a:rPr lang="he-IL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גן </a:t>
            </a:r>
            <a:r>
              <a:rPr lang="he-IL" dirty="0">
                <a:solidFill>
                  <a:schemeClr val="tx1">
                    <a:lumMod val="95000"/>
                    <a:lumOff val="5000"/>
                  </a:schemeClr>
                </a:solidFill>
              </a:rPr>
              <a:t>בשכונה הירוקה כולל מע"מ כ- </a:t>
            </a:r>
            <a:r>
              <a:rPr lang="he-IL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1,950 </a:t>
            </a:r>
            <a:r>
              <a:rPr lang="he-IL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אש"ח</a:t>
            </a:r>
            <a:r>
              <a:rPr lang="he-IL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  <a:endParaRPr lang="he-IL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lvl="1" indent="-180000">
              <a:lnSpc>
                <a:spcPct val="150000"/>
              </a:lnSpc>
            </a:pPr>
            <a:r>
              <a:rPr lang="he-IL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מחיר דירת גג (דופלקס) בשכונה הירוקה כולל מע"מ כ- 1,900 </a:t>
            </a:r>
            <a:r>
              <a:rPr lang="he-IL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אש"ח</a:t>
            </a:r>
            <a:r>
              <a:rPr lang="he-IL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  <a:endParaRPr lang="he-IL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lvl="1" indent="-180000">
              <a:lnSpc>
                <a:spcPct val="150000"/>
              </a:lnSpc>
            </a:pPr>
            <a:r>
              <a:rPr lang="he-IL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מחיר </a:t>
            </a:r>
            <a:r>
              <a:rPr lang="he-IL" dirty="0">
                <a:solidFill>
                  <a:schemeClr val="tx1">
                    <a:lumMod val="95000"/>
                    <a:lumOff val="5000"/>
                  </a:schemeClr>
                </a:solidFill>
              </a:rPr>
              <a:t>הקרקע נאמד </a:t>
            </a:r>
            <a:r>
              <a:rPr lang="he-IL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להיות כ- </a:t>
            </a:r>
            <a:r>
              <a:rPr lang="he-IL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26</a:t>
            </a:r>
            <a:r>
              <a:rPr lang="he-IL" dirty="0">
                <a:solidFill>
                  <a:schemeClr val="tx1">
                    <a:lumMod val="95000"/>
                    <a:lumOff val="5000"/>
                  </a:schemeClr>
                </a:solidFill>
              </a:rPr>
              <a:t> מש"ח</a:t>
            </a:r>
            <a:r>
              <a:rPr lang="he-IL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16200000">
            <a:off x="10797542" y="998537"/>
            <a:ext cx="1904999" cy="365125"/>
          </a:xfrm>
        </p:spPr>
        <p:txBody>
          <a:bodyPr/>
          <a:lstStyle/>
          <a:p>
            <a:fld id="{C03A57B4-069C-4722-A7CE-9CBA12F4BC3A}" type="datetime9">
              <a:rPr lang="he-IL" smtClean="0"/>
              <a:t>25 אוגוסט, 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16200000">
            <a:off x="9959341" y="4046537"/>
            <a:ext cx="3581400" cy="365125"/>
          </a:xfrm>
        </p:spPr>
        <p:txBody>
          <a:bodyPr/>
          <a:lstStyle/>
          <a:p>
            <a:r>
              <a:rPr lang="he-IL" smtClean="0"/>
              <a:t>פרויקט רוזנבלום : דיור בר-השגה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292840" y="6172200"/>
            <a:ext cx="914400" cy="593725"/>
          </a:xfrm>
        </p:spPr>
        <p:txBody>
          <a:bodyPr>
            <a:normAutofit lnSpcReduction="10000"/>
          </a:bodyPr>
          <a:lstStyle/>
          <a:p>
            <a:fld id="{4FAB73BC-B049-4115-A692-8D63A059BFB8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53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87031">
            <a:off x="2461334" y="397128"/>
            <a:ext cx="3886438" cy="780214"/>
          </a:xfrm>
        </p:spPr>
        <p:txBody>
          <a:bodyPr wrap="square" anchor="t" anchorCtr="0">
            <a:spAutoFit/>
          </a:bodyPr>
          <a:lstStyle/>
          <a:p>
            <a:r>
              <a:rPr lang="he-IL" sz="5400" dirty="0" smtClean="0">
                <a:solidFill>
                  <a:srgbClr val="D34817"/>
                </a:solidFill>
                <a:latin typeface="FrankRuehl" panose="020E0503060101010101" pitchFamily="34" charset="-79"/>
                <a:cs typeface="FrankRuehl" panose="020E0503060101010101" pitchFamily="34" charset="-79"/>
              </a:rPr>
              <a:t>פרויקט רוזנבלום</a:t>
            </a:r>
            <a:endParaRPr lang="he-IL" sz="5400" dirty="0">
              <a:solidFill>
                <a:srgbClr val="D34817"/>
              </a:solidFill>
              <a:latin typeface="FrankRuehl" panose="020E0503060101010101" pitchFamily="34" charset="-79"/>
              <a:cs typeface="FrankRuehl" panose="020E0503060101010101" pitchFamily="34" charset="-79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7D561-30C0-4AD6-BD3E-7C11CF8F2A56}" type="datetime9">
              <a:rPr lang="he-IL" smtClean="0"/>
              <a:t>25 אוגוסט, 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פרויקט רוזנבלום : דיור בר-השגה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4FAB73BC-B049-4115-A692-8D63A059BFB8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 rot="258005">
            <a:off x="3140617" y="929939"/>
            <a:ext cx="2924969" cy="735586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algn="ctr" defTabSz="914400" rtl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None/>
            </a:pPr>
            <a:r>
              <a:rPr lang="he-IL" sz="4400" spc="30" dirty="0" smtClean="0">
                <a:solidFill>
                  <a:srgbClr val="D34817"/>
                </a:solidFill>
                <a:latin typeface="FrankRuehl" panose="020E0503060101010101" pitchFamily="34" charset="-79"/>
                <a:cs typeface="FrankRuehl" panose="020E0503060101010101" pitchFamily="34" charset="-79"/>
              </a:rPr>
              <a:t>פרויקט דיור</a:t>
            </a:r>
            <a:endParaRPr lang="he-IL" sz="4400" spc="30" dirty="0">
              <a:solidFill>
                <a:srgbClr val="D34817"/>
              </a:solidFill>
              <a:latin typeface="FrankRuehl" panose="020E0503060101010101" pitchFamily="34" charset="-79"/>
              <a:cs typeface="FrankRuehl" panose="020E0503060101010101" pitchFamily="34" charset="-79"/>
            </a:endParaRPr>
          </a:p>
        </p:txBody>
      </p:sp>
      <p:sp>
        <p:nvSpPr>
          <p:cNvPr id="8" name="Rectangle 7"/>
          <p:cNvSpPr/>
          <p:nvPr/>
        </p:nvSpPr>
        <p:spPr>
          <a:xfrm rot="16260000">
            <a:off x="1740685" y="2496261"/>
            <a:ext cx="3285328" cy="735586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defTabSz="914400" rtl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None/>
            </a:pPr>
            <a:r>
              <a:rPr lang="he-IL" sz="4400" spc="30" dirty="0" smtClean="0">
                <a:solidFill>
                  <a:srgbClr val="D34817"/>
                </a:solidFill>
                <a:latin typeface="FrankRuehl" panose="020E0503060101010101" pitchFamily="34" charset="-79"/>
                <a:cs typeface="FrankRuehl" panose="020E0503060101010101" pitchFamily="34" charset="-79"/>
              </a:rPr>
              <a:t>לצעירי כפר סבא</a:t>
            </a:r>
            <a:endParaRPr lang="he-IL" sz="4400" spc="30" dirty="0">
              <a:solidFill>
                <a:srgbClr val="D34817"/>
              </a:solidFill>
              <a:latin typeface="FrankRuehl" panose="020E0503060101010101" pitchFamily="34" charset="-79"/>
              <a:cs typeface="FrankRuehl" panose="020E05030601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72002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iew">
  <a:themeElements>
    <a:clrScheme name="View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View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3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View" id="{BA0EB5A6-F2D4-4F82-977B-64ADEE4A2A69}" vid="{7B713C7F-58B7-4AE9-B361-B13EB9EC4C0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TC103457515[[fn=View]]</Template>
  <TotalTime>639</TotalTime>
  <Words>554</Words>
  <Application>Microsoft Office PowerPoint</Application>
  <PresentationFormat>מותאם אישית</PresentationFormat>
  <Paragraphs>67</Paragraphs>
  <Slides>6</Slides>
  <Notes>2</Notes>
  <HiddenSlides>0</HiddenSlides>
  <MMClips>0</MMClips>
  <ScaleCrop>false</ScaleCrop>
  <HeadingPairs>
    <vt:vector size="4" baseType="variant"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6</vt:i4>
      </vt:variant>
    </vt:vector>
  </HeadingPairs>
  <TitlesOfParts>
    <vt:vector size="7" baseType="lpstr">
      <vt:lpstr>View</vt:lpstr>
      <vt:lpstr>פרויקט רוזנבלום</vt:lpstr>
      <vt:lpstr>תיאור כללי</vt:lpstr>
      <vt:lpstr>מיקום ומבנה</vt:lpstr>
      <vt:lpstr>קריטריונים</vt:lpstr>
      <vt:lpstr>נתונים כלכליים</vt:lpstr>
      <vt:lpstr>פרויקט רוזנבלום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פתיחה</dc:title>
  <dc:creator>שי ארנט-כהן</dc:creator>
  <cp:lastModifiedBy>דותן חנסנסון</cp:lastModifiedBy>
  <cp:revision>73</cp:revision>
  <cp:lastPrinted>2014-05-26T14:36:53Z</cp:lastPrinted>
  <dcterms:created xsi:type="dcterms:W3CDTF">2014-05-01T05:58:28Z</dcterms:created>
  <dcterms:modified xsi:type="dcterms:W3CDTF">2014-08-25T09:05:59Z</dcterms:modified>
</cp:coreProperties>
</file>